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Koliko je učiteljima/cama teško raditi online?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je učiteljima/cama teško raditi online?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A4-40DA-A8D4-BCA0CFEF600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A4-40DA-A8D4-BCA0CFEF600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A4-40DA-A8D4-BCA0CFEF600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A4-40DA-A8D4-BCA0CFEF600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A4-40DA-A8D4-BCA0CFEF600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Uopće mi nije teško</c:v>
                </c:pt>
                <c:pt idx="1">
                  <c:v>Malo mi je teško</c:v>
                </c:pt>
                <c:pt idx="2">
                  <c:v>Isto mi je kao i rad u školi</c:v>
                </c:pt>
                <c:pt idx="3">
                  <c:v>Teško mi je</c:v>
                </c:pt>
                <c:pt idx="4">
                  <c:v>Jako mi je teško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16</c:v>
                </c:pt>
                <c:pt idx="2">
                  <c:v>2</c:v>
                </c:pt>
                <c:pt idx="3">
                  <c:v>15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F-43C6-A3C4-D0F439B770B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Koliko su učitelji/ce imali potrebnih predvještina za rad online?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su potrebnih predvještina z arad online imali učitelji/ce?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39-4BB8-8255-9530A78C1A0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39-4BB8-8255-9530A78C1A0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39-4BB8-8255-9530A78C1A0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A39-4BB8-8255-9530A78C1A0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A39-4BB8-8255-9530A78C1A0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Uopće nisam imao/la</c:v>
                </c:pt>
                <c:pt idx="1">
                  <c:v>Imao/la sam malo</c:v>
                </c:pt>
                <c:pt idx="2">
                  <c:v>Imao/la sam malo</c:v>
                </c:pt>
                <c:pt idx="3">
                  <c:v>Imao/la sam dosta</c:v>
                </c:pt>
                <c:pt idx="4">
                  <c:v>Imao/la sam sve potrebne predvještine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13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7-4964-A7DA-4A502EC178F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Kako se učitelji/ce osjećaju radeći od kuće?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95-431C-B8A3-8CD3C5054AC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95-431C-B8A3-8CD3C5054AC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95-431C-B8A3-8CD3C5054AC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95-431C-B8A3-8CD3C5054AC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195-431C-B8A3-8CD3C5054A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Bolje nego inače, lakše mi je</c:v>
                </c:pt>
                <c:pt idx="1">
                  <c:v>Isto kao I kad sam u školi</c:v>
                </c:pt>
                <c:pt idx="2">
                  <c:v>Preopterećeno</c:v>
                </c:pt>
                <c:pt idx="3">
                  <c:v>Usamljeno</c:v>
                </c:pt>
                <c:pt idx="4">
                  <c:v>Ostalo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21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E-4BF5-9CDE-BCE71E3E34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Jesu li učitelji/ce zadovoljni komunikacijom s učenicima?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5C-4DEF-A1B1-54AE14C3060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5C-4DEF-A1B1-54AE14C3060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5C-4DEF-A1B1-54AE14C3060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5C-4DEF-A1B1-54AE14C3060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3-47FF-9857-A4BA4ABC27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Smatraju li učitelji/ce da su učenici preopterećeni nastavnim gradivom i zadacima?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7A-4F69-9EDC-2C70FC587D8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7A-4F69-9EDC-2C70FC587D8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7A-4F69-9EDC-2C70FC587D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7A-4F69-9EDC-2C70FC587D8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B6-427D-BD8E-0B5608A8E41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učitelji/ce rade sada u odnosu na rad kada se nastava izvodi u školi?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E2-404F-B038-A6C027AFC72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E2-404F-B038-A6C027AFC72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E2-404F-B038-A6C027AFC72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E2-404F-B038-A6C027AFC7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Manje</c:v>
                </c:pt>
                <c:pt idx="1">
                  <c:v>Isto</c:v>
                </c:pt>
                <c:pt idx="2">
                  <c:v>Više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30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5-4E80-9C6D-7DEDB3032EC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8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3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8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1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2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4836DB-57E4-4A0E-870B-E485F0FD94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2" b="1447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0846F-3F1A-44C0-89BC-2CEB1E8F5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rgbClr val="32B940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228600-5594-41C8-9829-93B0BCFB3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Što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kažu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učitelji</a:t>
            </a:r>
            <a:r>
              <a:rPr lang="en-US" sz="3600" dirty="0">
                <a:solidFill>
                  <a:schemeClr val="tx1"/>
                </a:solidFill>
              </a:rPr>
              <a:t>/</a:t>
            </a:r>
            <a:r>
              <a:rPr lang="en-US" sz="3600" dirty="0" err="1">
                <a:solidFill>
                  <a:schemeClr val="tx1"/>
                </a:solidFill>
              </a:rPr>
              <a:t>ce</a:t>
            </a:r>
            <a:r>
              <a:rPr lang="en-US" sz="3600" dirty="0">
                <a:solidFill>
                  <a:schemeClr val="tx1"/>
                </a:solidFill>
              </a:rPr>
              <a:t> o </a:t>
            </a:r>
            <a:r>
              <a:rPr lang="en-US" sz="3600" dirty="0" err="1">
                <a:solidFill>
                  <a:schemeClr val="tx1"/>
                </a:solidFill>
              </a:rPr>
              <a:t>nastavi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daljinu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3C149-C2BB-413D-A153-EB7C7EE20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4731476"/>
            <a:ext cx="3793642" cy="163122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Rezultati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provedene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ankete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učiteljima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cama</a:t>
            </a:r>
            <a:r>
              <a:rPr lang="en-US" dirty="0">
                <a:solidFill>
                  <a:schemeClr val="tx1"/>
                </a:solidFill>
              </a:rPr>
              <a:t> OŠ </a:t>
            </a:r>
            <a:r>
              <a:rPr lang="en-US" dirty="0" err="1">
                <a:solidFill>
                  <a:schemeClr val="tx1"/>
                </a:solidFill>
              </a:rPr>
              <a:t>Milana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14.4.2020.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05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Prijedlozi</a:t>
            </a:r>
            <a:r>
              <a:rPr lang="en-US" sz="4000" dirty="0"/>
              <a:t> </a:t>
            </a:r>
            <a:r>
              <a:rPr lang="en-US" sz="4000" dirty="0" err="1"/>
              <a:t>koje</a:t>
            </a:r>
            <a:r>
              <a:rPr lang="en-US" sz="4000" dirty="0"/>
              <a:t> </a:t>
            </a:r>
            <a:r>
              <a:rPr lang="en-US" sz="4000" dirty="0" err="1"/>
              <a:t>imaju</a:t>
            </a:r>
            <a:r>
              <a:rPr lang="en-US" sz="4000" dirty="0"/>
              <a:t> </a:t>
            </a:r>
            <a:r>
              <a:rPr lang="en-US" sz="4000" dirty="0" err="1"/>
              <a:t>učitelji</a:t>
            </a:r>
            <a:r>
              <a:rPr lang="en-US" sz="4000" dirty="0"/>
              <a:t>/</a:t>
            </a:r>
            <a:r>
              <a:rPr lang="en-US" sz="4000" dirty="0" err="1"/>
              <a:t>ce</a:t>
            </a:r>
            <a:r>
              <a:rPr lang="en-US" sz="4000" dirty="0"/>
              <a:t> za </a:t>
            </a:r>
            <a:r>
              <a:rPr lang="en-US" sz="4000" dirty="0" err="1"/>
              <a:t>unaprjeđenje</a:t>
            </a:r>
            <a:r>
              <a:rPr lang="en-US" sz="4000" dirty="0"/>
              <a:t> online </a:t>
            </a:r>
            <a:r>
              <a:rPr lang="en-US" sz="4000" dirty="0" err="1"/>
              <a:t>nastave</a:t>
            </a:r>
            <a:r>
              <a:rPr lang="en-US" sz="4000" dirty="0"/>
              <a:t>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3749040"/>
          </a:xfrm>
        </p:spPr>
        <p:txBody>
          <a:bodyPr/>
          <a:lstStyle/>
          <a:p>
            <a:r>
              <a:rPr lang="en-US" dirty="0" err="1"/>
              <a:t>Skratiti</a:t>
            </a:r>
            <a:r>
              <a:rPr lang="en-US" dirty="0"/>
              <a:t> </a:t>
            </a:r>
            <a:r>
              <a:rPr lang="en-US" dirty="0" err="1"/>
              <a:t>školsku</a:t>
            </a:r>
            <a:r>
              <a:rPr lang="en-US" dirty="0"/>
              <a:t> </a:t>
            </a:r>
            <a:r>
              <a:rPr lang="en-US" dirty="0" err="1"/>
              <a:t>godinu</a:t>
            </a:r>
            <a:endParaRPr lang="en-US" dirty="0"/>
          </a:p>
          <a:p>
            <a:r>
              <a:rPr lang="en-US" dirty="0" err="1"/>
              <a:t>Potaknuti</a:t>
            </a:r>
            <a:r>
              <a:rPr lang="en-US" dirty="0"/>
              <a:t> </a:t>
            </a:r>
            <a:r>
              <a:rPr lang="en-US" dirty="0" err="1"/>
              <a:t>roditelje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suradnju</a:t>
            </a:r>
            <a:endParaRPr lang="en-US" dirty="0"/>
          </a:p>
          <a:p>
            <a:r>
              <a:rPr lang="en-US" dirty="0" err="1"/>
              <a:t>Osmisliti</a:t>
            </a:r>
            <a:r>
              <a:rPr lang="en-US" dirty="0"/>
              <a:t> </a:t>
            </a:r>
            <a:r>
              <a:rPr lang="en-US" dirty="0" err="1"/>
              <a:t>vjerodostojan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za </a:t>
            </a:r>
            <a:r>
              <a:rPr lang="en-US" dirty="0" err="1"/>
              <a:t>ocjenjivanje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učenika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edukacija</a:t>
            </a:r>
            <a:r>
              <a:rPr lang="en-US" dirty="0"/>
              <a:t> </a:t>
            </a:r>
            <a:r>
              <a:rPr lang="en-US" dirty="0" err="1"/>
              <a:t>učitelja</a:t>
            </a:r>
            <a:r>
              <a:rPr lang="en-US" dirty="0"/>
              <a:t> o </a:t>
            </a:r>
            <a:r>
              <a:rPr lang="en-US" dirty="0" err="1"/>
              <a:t>korištenju</a:t>
            </a:r>
            <a:r>
              <a:rPr lang="en-US" dirty="0"/>
              <a:t> </a:t>
            </a:r>
            <a:r>
              <a:rPr lang="en-US" dirty="0" err="1"/>
              <a:t>tehnologija</a:t>
            </a:r>
            <a:endParaRPr lang="en-US" dirty="0"/>
          </a:p>
          <a:p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svima</a:t>
            </a:r>
            <a:r>
              <a:rPr lang="en-US" dirty="0"/>
              <a:t> </a:t>
            </a:r>
            <a:r>
              <a:rPr lang="en-US" dirty="0" err="1"/>
              <a:t>jednake</a:t>
            </a:r>
            <a:r>
              <a:rPr lang="en-US" dirty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uvjete</a:t>
            </a:r>
            <a:endParaRPr lang="en-US" dirty="0"/>
          </a:p>
          <a:p>
            <a:r>
              <a:rPr lang="en-US" dirty="0" err="1"/>
              <a:t>Bolje</a:t>
            </a:r>
            <a:r>
              <a:rPr lang="en-US" dirty="0"/>
              <a:t> se </a:t>
            </a:r>
            <a:r>
              <a:rPr lang="en-US" dirty="0" err="1"/>
              <a:t>organizirati</a:t>
            </a:r>
            <a:r>
              <a:rPr lang="en-US" dirty="0"/>
              <a:t> i</a:t>
            </a:r>
            <a:r>
              <a:rPr lang="en-US"/>
              <a:t> </a:t>
            </a:r>
            <a:r>
              <a:rPr lang="en-US" dirty="0" err="1"/>
              <a:t>pripremiti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54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5AF8FF-7F36-4039-82B7-CACDCE446D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7497929"/>
              </p:ext>
            </p:extLst>
          </p:nvPr>
        </p:nvGraphicFramePr>
        <p:xfrm>
          <a:off x="1066800" y="657726"/>
          <a:ext cx="4664075" cy="5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583C06-8779-4AA2-BFDD-26A91E809E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4533771"/>
              </p:ext>
            </p:extLst>
          </p:nvPr>
        </p:nvGraphicFramePr>
        <p:xfrm>
          <a:off x="6461125" y="657726"/>
          <a:ext cx="4664075" cy="5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999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BB86D3-4D95-42AF-A8D6-6E9977E80B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8283908"/>
              </p:ext>
            </p:extLst>
          </p:nvPr>
        </p:nvGraphicFramePr>
        <p:xfrm>
          <a:off x="1066800" y="625642"/>
          <a:ext cx="4664075" cy="5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DB68B73-6D68-4D8B-B3E6-24634C0C61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7107341"/>
              </p:ext>
            </p:extLst>
          </p:nvPr>
        </p:nvGraphicFramePr>
        <p:xfrm>
          <a:off x="6461125" y="625642"/>
          <a:ext cx="4664075" cy="5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795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B88457-9127-40F2-83C5-942169153B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03828868"/>
              </p:ext>
            </p:extLst>
          </p:nvPr>
        </p:nvGraphicFramePr>
        <p:xfrm>
          <a:off x="1066800" y="737938"/>
          <a:ext cx="4664075" cy="542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5BE0C92-D587-4207-8181-55D596AE66E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574219"/>
              </p:ext>
            </p:extLst>
          </p:nvPr>
        </p:nvGraphicFramePr>
        <p:xfrm>
          <a:off x="6461125" y="737938"/>
          <a:ext cx="4664075" cy="542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314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Što</a:t>
            </a:r>
            <a:r>
              <a:rPr lang="en-US" sz="4000" dirty="0"/>
              <a:t> je </a:t>
            </a:r>
            <a:r>
              <a:rPr lang="en-US" sz="4000" dirty="0" err="1"/>
              <a:t>sve</a:t>
            </a:r>
            <a:r>
              <a:rPr lang="en-US" sz="4000" dirty="0"/>
              <a:t> online </a:t>
            </a:r>
            <a:r>
              <a:rPr lang="en-US" sz="4000" dirty="0" err="1"/>
              <a:t>nastava</a:t>
            </a:r>
            <a:r>
              <a:rPr lang="en-US" sz="4000" dirty="0"/>
              <a:t> </a:t>
            </a:r>
            <a:r>
              <a:rPr lang="en-US" sz="4000" dirty="0" err="1"/>
              <a:t>omogućila</a:t>
            </a:r>
            <a:r>
              <a:rPr lang="en-US" sz="4000" dirty="0"/>
              <a:t> </a:t>
            </a:r>
            <a:r>
              <a:rPr lang="en-US" sz="4000" dirty="0" err="1"/>
              <a:t>učiteljima</a:t>
            </a:r>
            <a:r>
              <a:rPr lang="en-US" sz="4000" dirty="0"/>
              <a:t>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3749040"/>
          </a:xfrm>
        </p:spPr>
        <p:txBody>
          <a:bodyPr/>
          <a:lstStyle/>
          <a:p>
            <a:r>
              <a:rPr lang="hr-HR" dirty="0"/>
              <a:t>Otkrivanje novih materijala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alata</a:t>
            </a:r>
            <a:r>
              <a:rPr lang="en-US" dirty="0"/>
              <a:t> za </a:t>
            </a:r>
            <a:r>
              <a:rPr lang="en-US" dirty="0" err="1"/>
              <a:t>nasatvu</a:t>
            </a:r>
            <a:r>
              <a:rPr lang="en-US" dirty="0"/>
              <a:t>;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vještina</a:t>
            </a:r>
            <a:r>
              <a:rPr lang="en-US" dirty="0"/>
              <a:t> i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poučavanja</a:t>
            </a:r>
            <a:endParaRPr lang="en-US" dirty="0"/>
          </a:p>
          <a:p>
            <a:r>
              <a:rPr lang="en-US" dirty="0" err="1"/>
              <a:t>Češću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s </a:t>
            </a:r>
            <a:r>
              <a:rPr lang="en-US" dirty="0" err="1"/>
              <a:t>roditeljima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svakodnevni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rad </a:t>
            </a:r>
            <a:r>
              <a:rPr lang="en-US" dirty="0" err="1"/>
              <a:t>učenika</a:t>
            </a:r>
            <a:endParaRPr lang="en-US" dirty="0"/>
          </a:p>
          <a:p>
            <a:r>
              <a:rPr lang="en-US" dirty="0" err="1"/>
              <a:t>Bolju</a:t>
            </a:r>
            <a:r>
              <a:rPr lang="en-US" dirty="0"/>
              <a:t> </a:t>
            </a:r>
            <a:r>
              <a:rPr lang="en-US" dirty="0" err="1"/>
              <a:t>usredotočenost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en-US" dirty="0"/>
          </a:p>
          <a:p>
            <a:r>
              <a:rPr lang="en-US" dirty="0"/>
              <a:t>Rad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smjeni</a:t>
            </a:r>
            <a:r>
              <a:rPr lang="en-US" dirty="0"/>
              <a:t>/</a:t>
            </a:r>
            <a:r>
              <a:rPr lang="en-US" dirty="0" err="1"/>
              <a:t>klizno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vrijeme</a:t>
            </a:r>
            <a:endParaRPr lang="en-US" dirty="0"/>
          </a:p>
          <a:p>
            <a:r>
              <a:rPr lang="en-US" dirty="0" err="1"/>
              <a:t>Brz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povratna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učeniku</a:t>
            </a:r>
            <a:r>
              <a:rPr lang="en-US" dirty="0"/>
              <a:t> 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radu</a:t>
            </a:r>
            <a:endParaRPr lang="en-US" dirty="0"/>
          </a:p>
          <a:p>
            <a:r>
              <a:rPr lang="en-US" dirty="0" err="1"/>
              <a:t>Komunikacija</a:t>
            </a:r>
            <a:r>
              <a:rPr lang="en-US" dirty="0"/>
              <a:t> s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(u “</a:t>
            </a:r>
            <a:r>
              <a:rPr lang="en-US" dirty="0" err="1"/>
              <a:t>Čavrljanjima</a:t>
            </a:r>
            <a:r>
              <a:rPr lang="en-US" dirty="0"/>
              <a:t>”)</a:t>
            </a:r>
          </a:p>
          <a:p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digitalnih</a:t>
            </a:r>
            <a:r>
              <a:rPr lang="en-US" dirty="0"/>
              <a:t> </a:t>
            </a:r>
            <a:r>
              <a:rPr lang="en-US" dirty="0" err="1"/>
              <a:t>kompetencija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učenika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289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Što</a:t>
            </a:r>
            <a:r>
              <a:rPr lang="en-US" sz="4000" dirty="0"/>
              <a:t> se </a:t>
            </a:r>
            <a:r>
              <a:rPr lang="en-US" sz="4000" dirty="0" err="1"/>
              <a:t>učiteljima</a:t>
            </a:r>
            <a:r>
              <a:rPr lang="en-US" sz="4000" dirty="0"/>
              <a:t> </a:t>
            </a:r>
            <a:r>
              <a:rPr lang="en-US" sz="4000" dirty="0" err="1"/>
              <a:t>najviše</a:t>
            </a:r>
            <a:r>
              <a:rPr lang="en-US" sz="4000" dirty="0"/>
              <a:t> </a:t>
            </a:r>
            <a:r>
              <a:rPr lang="en-US" sz="4000" dirty="0" err="1"/>
              <a:t>sviđa</a:t>
            </a:r>
            <a:r>
              <a:rPr lang="en-US" sz="4000" dirty="0"/>
              <a:t> u online </a:t>
            </a:r>
            <a:r>
              <a:rPr lang="en-US" sz="4000" dirty="0" err="1"/>
              <a:t>načinu</a:t>
            </a:r>
            <a:r>
              <a:rPr lang="en-US" sz="4000" dirty="0"/>
              <a:t> </a:t>
            </a:r>
            <a:r>
              <a:rPr lang="en-US" sz="4000" dirty="0" err="1"/>
              <a:t>rada</a:t>
            </a:r>
            <a:r>
              <a:rPr lang="en-US" sz="4000" dirty="0"/>
              <a:t>, </a:t>
            </a:r>
            <a:r>
              <a:rPr lang="en-US" sz="4000" dirty="0" err="1"/>
              <a:t>što</a:t>
            </a:r>
            <a:r>
              <a:rPr lang="en-US" sz="4000" dirty="0"/>
              <a:t> je dobro u </a:t>
            </a:r>
            <a:r>
              <a:rPr lang="en-US" sz="4000" dirty="0" err="1"/>
              <a:t>nastavi</a:t>
            </a:r>
            <a:r>
              <a:rPr lang="en-US" sz="4000" dirty="0"/>
              <a:t> online?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411228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digitalnih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alata</a:t>
            </a:r>
            <a:r>
              <a:rPr lang="en-US" dirty="0"/>
              <a:t>; </a:t>
            </a:r>
            <a:r>
              <a:rPr lang="en-US" dirty="0" err="1"/>
              <a:t>svladavanje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vještina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izazova</a:t>
            </a:r>
            <a:endParaRPr lang="en-US" dirty="0"/>
          </a:p>
          <a:p>
            <a:r>
              <a:rPr lang="en-US" dirty="0" err="1"/>
              <a:t>Poticanje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samostalnost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(</a:t>
            </a:r>
            <a:r>
              <a:rPr lang="en-US" dirty="0" err="1"/>
              <a:t>učitelj</a:t>
            </a:r>
            <a:r>
              <a:rPr lang="en-US" dirty="0"/>
              <a:t> </a:t>
            </a:r>
            <a:r>
              <a:rPr lang="en-US" dirty="0" err="1"/>
              <a:t>usmjerava</a:t>
            </a:r>
            <a:r>
              <a:rPr lang="en-US" dirty="0"/>
              <a:t>); </a:t>
            </a:r>
            <a:r>
              <a:rPr lang="en-US" dirty="0" err="1"/>
              <a:t>svatko</a:t>
            </a:r>
            <a:r>
              <a:rPr lang="en-US" dirty="0"/>
              <a:t> </a:t>
            </a:r>
            <a:r>
              <a:rPr lang="en-US" dirty="0" err="1"/>
              <a:t>uči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tempom</a:t>
            </a:r>
            <a:r>
              <a:rPr lang="en-US" dirty="0"/>
              <a:t> </a:t>
            </a:r>
          </a:p>
          <a:p>
            <a:r>
              <a:rPr lang="en-US" dirty="0" err="1"/>
              <a:t>Istraživački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nastavi</a:t>
            </a:r>
            <a:endParaRPr lang="en-US" dirty="0"/>
          </a:p>
          <a:p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ometajućih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(ne </a:t>
            </a:r>
            <a:r>
              <a:rPr lang="en-US" dirty="0" err="1"/>
              <a:t>gubi</a:t>
            </a:r>
            <a:r>
              <a:rPr lang="en-US" dirty="0"/>
              <a:t> se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discipline u </a:t>
            </a:r>
            <a:r>
              <a:rPr lang="en-US" dirty="0" err="1"/>
              <a:t>razredu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neprimjerenog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)</a:t>
            </a:r>
          </a:p>
          <a:p>
            <a:r>
              <a:rPr lang="en-US" dirty="0" err="1"/>
              <a:t>Roditeljski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/>
              <a:t>svakodnevni</a:t>
            </a:r>
            <a:r>
              <a:rPr lang="en-US" dirty="0"/>
              <a:t> rad </a:t>
            </a:r>
            <a:r>
              <a:rPr lang="en-US" dirty="0" err="1"/>
              <a:t>učenika</a:t>
            </a:r>
            <a:endParaRPr lang="en-US" dirty="0"/>
          </a:p>
          <a:p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s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napretka</a:t>
            </a:r>
            <a:r>
              <a:rPr lang="en-US" dirty="0"/>
              <a:t>;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trag</a:t>
            </a:r>
            <a:r>
              <a:rPr lang="en-US" dirty="0"/>
              <a:t> o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učenik</a:t>
            </a:r>
            <a:r>
              <a:rPr lang="en-US" dirty="0"/>
              <a:t> </a:t>
            </a:r>
            <a:r>
              <a:rPr lang="en-US" dirty="0" err="1"/>
              <a:t>napravio</a:t>
            </a:r>
            <a:endParaRPr lang="en-US" dirty="0"/>
          </a:p>
          <a:p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posvećenost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en-US" dirty="0"/>
              <a:t> s </a:t>
            </a:r>
            <a:r>
              <a:rPr lang="en-US" dirty="0" err="1"/>
              <a:t>teškoćama</a:t>
            </a:r>
            <a:endParaRPr lang="en-US" dirty="0"/>
          </a:p>
          <a:p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motiviranost</a:t>
            </a:r>
            <a:r>
              <a:rPr lang="en-US" dirty="0"/>
              <a:t> za rad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učenika</a:t>
            </a:r>
            <a:endParaRPr lang="en-US" dirty="0"/>
          </a:p>
          <a:p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za </a:t>
            </a:r>
            <a:r>
              <a:rPr lang="en-US" dirty="0" err="1"/>
              <a:t>kreativnost</a:t>
            </a:r>
            <a:endParaRPr lang="en-US" dirty="0"/>
          </a:p>
          <a:p>
            <a:r>
              <a:rPr lang="en-US" dirty="0" err="1"/>
              <a:t>Povratna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učeniku</a:t>
            </a:r>
            <a:r>
              <a:rPr lang="en-US" dirty="0"/>
              <a:t> je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dostupna</a:t>
            </a:r>
            <a:r>
              <a:rPr lang="en-US" dirty="0"/>
              <a:t>, </a:t>
            </a:r>
            <a:r>
              <a:rPr lang="en-US" dirty="0" err="1"/>
              <a:t>komunikacija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učinkovita</a:t>
            </a:r>
            <a:endParaRPr lang="en-US" dirty="0"/>
          </a:p>
          <a:p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putovanja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/</a:t>
            </a:r>
            <a:r>
              <a:rPr lang="en-US" dirty="0" err="1"/>
              <a:t>klizno</a:t>
            </a:r>
            <a:r>
              <a:rPr lang="en-US" dirty="0"/>
              <a:t> </a:t>
            </a:r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vrijeme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918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Koje</a:t>
            </a:r>
            <a:r>
              <a:rPr lang="en-US" sz="4000" dirty="0"/>
              <a:t>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poteškoće</a:t>
            </a:r>
            <a:r>
              <a:rPr lang="en-US" sz="4000" dirty="0"/>
              <a:t> </a:t>
            </a:r>
            <a:r>
              <a:rPr lang="en-US" sz="4000" dirty="0" err="1"/>
              <a:t>uočili</a:t>
            </a:r>
            <a:r>
              <a:rPr lang="en-US" sz="4000" dirty="0"/>
              <a:t> </a:t>
            </a:r>
            <a:r>
              <a:rPr lang="en-US" sz="4000" dirty="0" err="1"/>
              <a:t>učitelji</a:t>
            </a:r>
            <a:r>
              <a:rPr lang="en-US" sz="4000" dirty="0"/>
              <a:t>/</a:t>
            </a:r>
            <a:r>
              <a:rPr lang="en-US" sz="4000" dirty="0" err="1"/>
              <a:t>ce</a:t>
            </a:r>
            <a:r>
              <a:rPr lang="en-US" sz="4000" dirty="0"/>
              <a:t> u online </a:t>
            </a:r>
            <a:r>
              <a:rPr lang="en-US" sz="4000" dirty="0" err="1"/>
              <a:t>nastavi</a:t>
            </a:r>
            <a:r>
              <a:rPr lang="en-US" sz="4000" dirty="0"/>
              <a:t>, </a:t>
            </a:r>
            <a:r>
              <a:rPr lang="en-US" sz="4000" dirty="0" err="1"/>
              <a:t>što</a:t>
            </a:r>
            <a:r>
              <a:rPr lang="en-US" sz="4000" dirty="0"/>
              <a:t> bi </a:t>
            </a:r>
            <a:r>
              <a:rPr lang="en-US" sz="4000" dirty="0" err="1"/>
              <a:t>moglo</a:t>
            </a:r>
            <a:r>
              <a:rPr lang="en-US" sz="4000" dirty="0"/>
              <a:t> </a:t>
            </a:r>
            <a:r>
              <a:rPr lang="en-US" sz="4000" dirty="0" err="1"/>
              <a:t>biti</a:t>
            </a:r>
            <a:r>
              <a:rPr lang="en-US" sz="4000" dirty="0"/>
              <a:t> </a:t>
            </a:r>
            <a:r>
              <a:rPr lang="en-US" sz="4000" dirty="0" err="1"/>
              <a:t>bolje</a:t>
            </a:r>
            <a:r>
              <a:rPr lang="en-US" sz="4000" dirty="0"/>
              <a:t>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3749040"/>
          </a:xfrm>
        </p:spPr>
        <p:txBody>
          <a:bodyPr/>
          <a:lstStyle/>
          <a:p>
            <a:r>
              <a:rPr lang="en-US" dirty="0" err="1"/>
              <a:t>Loša</a:t>
            </a:r>
            <a:r>
              <a:rPr lang="en-US" dirty="0"/>
              <a:t> </a:t>
            </a:r>
            <a:r>
              <a:rPr lang="en-US" dirty="0" err="1"/>
              <a:t>internetska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poteškoće</a:t>
            </a:r>
            <a:r>
              <a:rPr lang="en-US" dirty="0"/>
              <a:t> s </a:t>
            </a:r>
            <a:r>
              <a:rPr lang="en-US" dirty="0" err="1"/>
              <a:t>digitalnim</a:t>
            </a:r>
            <a:r>
              <a:rPr lang="en-US" dirty="0"/>
              <a:t> </a:t>
            </a:r>
            <a:r>
              <a:rPr lang="en-US" dirty="0" err="1"/>
              <a:t>alatima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preopterećenosti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kompliciranosti</a:t>
            </a:r>
            <a:endParaRPr lang="en-US" dirty="0"/>
          </a:p>
          <a:p>
            <a:r>
              <a:rPr lang="en-US" dirty="0" err="1"/>
              <a:t>Neuključenost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 (ne prate rad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djece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podržavaju</a:t>
            </a:r>
            <a:r>
              <a:rPr lang="en-US" dirty="0"/>
              <a:t> </a:t>
            </a:r>
            <a:r>
              <a:rPr lang="en-US" dirty="0" err="1"/>
              <a:t>nerad</a:t>
            </a:r>
            <a:r>
              <a:rPr lang="en-US" dirty="0"/>
              <a:t>)</a:t>
            </a:r>
          </a:p>
          <a:p>
            <a:r>
              <a:rPr lang="en-US" dirty="0" err="1"/>
              <a:t>Nemogućnost</a:t>
            </a:r>
            <a:r>
              <a:rPr lang="en-US" dirty="0"/>
              <a:t> </a:t>
            </a:r>
            <a:r>
              <a:rPr lang="en-US" dirty="0" err="1"/>
              <a:t>kvalitetnog</a:t>
            </a:r>
            <a:r>
              <a:rPr lang="en-US" dirty="0"/>
              <a:t> </a:t>
            </a:r>
            <a:r>
              <a:rPr lang="en-US" dirty="0" err="1"/>
              <a:t>objašnjavanja</a:t>
            </a:r>
            <a:r>
              <a:rPr lang="en-US" dirty="0"/>
              <a:t> </a:t>
            </a:r>
            <a:r>
              <a:rPr lang="en-US" dirty="0" err="1"/>
              <a:t>nastavnog</a:t>
            </a:r>
            <a:r>
              <a:rPr lang="en-US" dirty="0"/>
              <a:t> </a:t>
            </a:r>
            <a:r>
              <a:rPr lang="en-US" dirty="0" err="1"/>
              <a:t>gradiva</a:t>
            </a:r>
            <a:endParaRPr lang="en-US" dirty="0"/>
          </a:p>
          <a:p>
            <a:r>
              <a:rPr lang="en-US" dirty="0" err="1"/>
              <a:t>Loša</a:t>
            </a:r>
            <a:r>
              <a:rPr lang="en-US" dirty="0"/>
              <a:t> 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neodgovornost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(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izbjegavaju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)</a:t>
            </a:r>
          </a:p>
          <a:p>
            <a:r>
              <a:rPr lang="en-US" dirty="0" err="1"/>
              <a:t>Odmor</a:t>
            </a:r>
            <a:r>
              <a:rPr lang="en-US" dirty="0"/>
              <a:t> od pet </a:t>
            </a:r>
            <a:r>
              <a:rPr lang="en-US" dirty="0" err="1"/>
              <a:t>minuta</a:t>
            </a:r>
            <a:r>
              <a:rPr lang="en-US" dirty="0"/>
              <a:t> je </a:t>
            </a:r>
            <a:r>
              <a:rPr lang="en-US" dirty="0" err="1"/>
              <a:t>prekratak</a:t>
            </a:r>
            <a:endParaRPr lang="en-US" dirty="0"/>
          </a:p>
          <a:p>
            <a:r>
              <a:rPr lang="en-US" dirty="0" err="1"/>
              <a:t>Nedostaju</a:t>
            </a:r>
            <a:r>
              <a:rPr lang="en-US" dirty="0"/>
              <a:t>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upute</a:t>
            </a:r>
            <a:r>
              <a:rPr lang="en-US" dirty="0"/>
              <a:t> za </a:t>
            </a:r>
            <a:r>
              <a:rPr lang="en-US" dirty="0" err="1"/>
              <a:t>učitelje</a:t>
            </a:r>
            <a:r>
              <a:rPr lang="en-US" dirty="0"/>
              <a:t>, </a:t>
            </a:r>
            <a:r>
              <a:rPr lang="en-US" dirty="0" err="1"/>
              <a:t>učenike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odgojno-obrazovne</a:t>
            </a:r>
            <a:r>
              <a:rPr lang="en-US" dirty="0"/>
              <a:t> </a:t>
            </a:r>
            <a:r>
              <a:rPr lang="en-US" dirty="0" err="1"/>
              <a:t>djelatnike</a:t>
            </a:r>
            <a:endParaRPr lang="en-US" dirty="0"/>
          </a:p>
          <a:p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uvjete</a:t>
            </a:r>
            <a:r>
              <a:rPr lang="en-US" dirty="0"/>
              <a:t> za rad (internet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uređaje</a:t>
            </a:r>
            <a:r>
              <a:rPr lang="en-US" dirty="0"/>
              <a:t>)</a:t>
            </a:r>
          </a:p>
          <a:p>
            <a:r>
              <a:rPr lang="en-US" dirty="0" err="1"/>
              <a:t>Nedovoljna</a:t>
            </a:r>
            <a:r>
              <a:rPr lang="en-US" dirty="0"/>
              <a:t> </a:t>
            </a:r>
            <a:r>
              <a:rPr lang="en-US" dirty="0" err="1"/>
              <a:t>informatička</a:t>
            </a:r>
            <a:r>
              <a:rPr lang="en-US" dirty="0"/>
              <a:t> </a:t>
            </a:r>
            <a:r>
              <a:rPr lang="en-US" dirty="0" err="1"/>
              <a:t>pismenost</a:t>
            </a:r>
            <a:r>
              <a:rPr lang="en-US" dirty="0"/>
              <a:t> </a:t>
            </a:r>
            <a:r>
              <a:rPr lang="en-US" dirty="0" err="1"/>
              <a:t>učenika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3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Koje</a:t>
            </a:r>
            <a:r>
              <a:rPr lang="en-US" sz="4000" dirty="0"/>
              <a:t>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sposobnosti</a:t>
            </a:r>
            <a:r>
              <a:rPr lang="en-US" sz="4000" dirty="0"/>
              <a:t> </a:t>
            </a:r>
            <a:r>
              <a:rPr lang="en-US" sz="4000" dirty="0" err="1"/>
              <a:t>učitelji</a:t>
            </a:r>
            <a:r>
              <a:rPr lang="en-US" sz="4000" dirty="0"/>
              <a:t>/</a:t>
            </a:r>
            <a:r>
              <a:rPr lang="en-US" sz="4000" dirty="0" err="1"/>
              <a:t>ce</a:t>
            </a:r>
            <a:r>
              <a:rPr lang="en-US" sz="4000" dirty="0"/>
              <a:t> </a:t>
            </a:r>
            <a:r>
              <a:rPr lang="en-US" sz="4000" dirty="0" err="1"/>
              <a:t>otkrili</a:t>
            </a:r>
            <a:r>
              <a:rPr lang="en-US" sz="4000" dirty="0"/>
              <a:t>, a </a:t>
            </a:r>
            <a:r>
              <a:rPr lang="en-US" sz="4000" dirty="0" err="1"/>
              <a:t>nisu</a:t>
            </a:r>
            <a:r>
              <a:rPr lang="en-US" sz="4000" dirty="0"/>
              <a:t> </a:t>
            </a:r>
            <a:r>
              <a:rPr lang="en-US" sz="4000" dirty="0" err="1"/>
              <a:t>mislili</a:t>
            </a:r>
            <a:r>
              <a:rPr lang="en-US" sz="4000" dirty="0"/>
              <a:t> da </a:t>
            </a:r>
            <a:r>
              <a:rPr lang="en-US" sz="4000" dirty="0" err="1"/>
              <a:t>ih</a:t>
            </a:r>
            <a:r>
              <a:rPr lang="en-US" sz="4000" dirty="0"/>
              <a:t> </a:t>
            </a:r>
            <a:r>
              <a:rPr lang="en-US" sz="4000" dirty="0" err="1"/>
              <a:t>imaju</a:t>
            </a:r>
            <a:r>
              <a:rPr lang="en-US" sz="4000" dirty="0"/>
              <a:t>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3749040"/>
          </a:xfrm>
        </p:spPr>
        <p:txBody>
          <a:bodyPr/>
          <a:lstStyle/>
          <a:p>
            <a:r>
              <a:rPr lang="en-US" dirty="0" err="1"/>
              <a:t>Svladavanje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endParaRPr lang="en-US" dirty="0"/>
          </a:p>
          <a:p>
            <a:r>
              <a:rPr lang="en-US" dirty="0" err="1"/>
              <a:t>Vještinu</a:t>
            </a:r>
            <a:r>
              <a:rPr lang="en-US" dirty="0"/>
              <a:t> </a:t>
            </a:r>
            <a:r>
              <a:rPr lang="en-US" dirty="0" err="1"/>
              <a:t>prilagodbe</a:t>
            </a:r>
            <a:r>
              <a:rPr lang="en-US" dirty="0"/>
              <a:t> </a:t>
            </a:r>
            <a:r>
              <a:rPr lang="en-US" dirty="0" err="1"/>
              <a:t>nastavnih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za online </a:t>
            </a:r>
            <a:r>
              <a:rPr lang="en-US" dirty="0" err="1"/>
              <a:t>nastavu</a:t>
            </a:r>
            <a:endParaRPr lang="en-US" dirty="0"/>
          </a:p>
          <a:p>
            <a:r>
              <a:rPr lang="en-US" dirty="0"/>
              <a:t>Multitasking</a:t>
            </a:r>
          </a:p>
          <a:p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/>
              <a:t>prilagodba</a:t>
            </a:r>
            <a:r>
              <a:rPr lang="en-US" dirty="0"/>
              <a:t> </a:t>
            </a:r>
            <a:r>
              <a:rPr lang="en-US" dirty="0" err="1"/>
              <a:t>situaciji</a:t>
            </a:r>
            <a:endParaRPr lang="en-US" dirty="0"/>
          </a:p>
          <a:p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samokontrola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856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6F8BB-B94E-4017-A765-F4C247A7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Što</a:t>
            </a:r>
            <a:r>
              <a:rPr lang="en-US" sz="4000" dirty="0"/>
              <a:t> </a:t>
            </a:r>
            <a:r>
              <a:rPr lang="en-US" sz="4000" dirty="0" err="1"/>
              <a:t>učiteljima</a:t>
            </a:r>
            <a:r>
              <a:rPr lang="en-US" sz="4000" dirty="0"/>
              <a:t>/</a:t>
            </a:r>
            <a:r>
              <a:rPr lang="en-US" sz="4000" dirty="0" err="1"/>
              <a:t>cama</a:t>
            </a:r>
            <a:r>
              <a:rPr lang="en-US" sz="4000" dirty="0"/>
              <a:t> </a:t>
            </a:r>
            <a:r>
              <a:rPr lang="en-US" sz="4000" dirty="0" err="1"/>
              <a:t>nedostaje</a:t>
            </a:r>
            <a:r>
              <a:rPr lang="en-US" sz="4000" dirty="0"/>
              <a:t> </a:t>
            </a:r>
            <a:r>
              <a:rPr lang="en-US" sz="4000" dirty="0" err="1"/>
              <a:t>iz</a:t>
            </a:r>
            <a:r>
              <a:rPr lang="en-US" sz="4000" dirty="0"/>
              <a:t> </a:t>
            </a:r>
            <a:r>
              <a:rPr lang="en-US" sz="4000" dirty="0" err="1"/>
              <a:t>škole</a:t>
            </a:r>
            <a:r>
              <a:rPr lang="en-US" sz="4000" dirty="0"/>
              <a:t>?</a:t>
            </a:r>
            <a:endParaRPr lang="hr-H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26F0-87C2-4F29-80B3-87F5644FF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472863" cy="3749040"/>
          </a:xfrm>
        </p:spPr>
        <p:txBody>
          <a:bodyPr/>
          <a:lstStyle/>
          <a:p>
            <a:r>
              <a:rPr lang="en-US" dirty="0" err="1"/>
              <a:t>Učenici</a:t>
            </a:r>
            <a:endParaRPr lang="en-US" dirty="0"/>
          </a:p>
          <a:p>
            <a:r>
              <a:rPr lang="en-US" dirty="0" err="1"/>
              <a:t>Kolege</a:t>
            </a:r>
            <a:endParaRPr lang="en-US" dirty="0"/>
          </a:p>
          <a:p>
            <a:r>
              <a:rPr lang="en-US" dirty="0" err="1"/>
              <a:t>Neposredna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 s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kolegama</a:t>
            </a:r>
            <a:endParaRPr lang="en-US" dirty="0"/>
          </a:p>
          <a:p>
            <a:r>
              <a:rPr lang="en-US" dirty="0" err="1"/>
              <a:t>Školsko</a:t>
            </a:r>
            <a:r>
              <a:rPr lang="en-US" dirty="0"/>
              <a:t> </a:t>
            </a:r>
            <a:r>
              <a:rPr lang="en-US" dirty="0" err="1"/>
              <a:t>ozračje</a:t>
            </a:r>
            <a:endParaRPr lang="en-US" dirty="0"/>
          </a:p>
          <a:p>
            <a:r>
              <a:rPr lang="en-US" dirty="0" err="1"/>
              <a:t>Radno</a:t>
            </a:r>
            <a:r>
              <a:rPr lang="en-US" dirty="0"/>
              <a:t> </a:t>
            </a:r>
            <a:r>
              <a:rPr lang="en-US" dirty="0" err="1"/>
              <a:t>vrijeme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2067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2F41"/>
      </a:dk2>
      <a:lt2>
        <a:srgbClr val="E8E2E7"/>
      </a:lt2>
      <a:accent1>
        <a:srgbClr val="32B940"/>
      </a:accent1>
      <a:accent2>
        <a:srgbClr val="53B526"/>
      </a:accent2>
      <a:accent3>
        <a:srgbClr val="8CAE30"/>
      </a:accent3>
      <a:accent4>
        <a:srgbClr val="B8A226"/>
      </a:accent4>
      <a:accent5>
        <a:srgbClr val="D57E3A"/>
      </a:accent5>
      <a:accent6>
        <a:srgbClr val="C42B29"/>
      </a:accent6>
      <a:hlink>
        <a:srgbClr val="A47836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487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Garamond</vt:lpstr>
      <vt:lpstr>Goudy Old Style</vt:lpstr>
      <vt:lpstr>SavonVTI</vt:lpstr>
      <vt:lpstr>Što kažu učitelji/ce o nastavi na daljinu?</vt:lpstr>
      <vt:lpstr>PowerPoint Presentation</vt:lpstr>
      <vt:lpstr>PowerPoint Presentation</vt:lpstr>
      <vt:lpstr>PowerPoint Presentation</vt:lpstr>
      <vt:lpstr>Što je sve online nastava omogućila učiteljima?</vt:lpstr>
      <vt:lpstr>Što se učiteljima najviše sviđa u online načinu rada, što je dobro u nastavi online?</vt:lpstr>
      <vt:lpstr>Koje su poteškoće uočili učitelji/ce u online nastavi, što bi moglo biti bolje?</vt:lpstr>
      <vt:lpstr>Koje su sposobnosti učitelji/ce otkrili, a nisu mislili da ih imaju?</vt:lpstr>
      <vt:lpstr>Što učiteljima/cama nedostaje iz škole?</vt:lpstr>
      <vt:lpstr>Prijedlozi koje imaju učitelji/ce za unaprjeđenje online nastave?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Ninoslav Ceglec</dc:creator>
  <cp:lastModifiedBy>Ninoslav Ceglec</cp:lastModifiedBy>
  <cp:revision>11</cp:revision>
  <dcterms:created xsi:type="dcterms:W3CDTF">2020-04-20T08:21:28Z</dcterms:created>
  <dcterms:modified xsi:type="dcterms:W3CDTF">2020-04-20T10:13:52Z</dcterms:modified>
</cp:coreProperties>
</file>